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5"/>
  </p:notesMasterIdLst>
  <p:handoutMasterIdLst>
    <p:handoutMasterId r:id="rId36"/>
  </p:handoutMasterIdLst>
  <p:sldIdLst>
    <p:sldId id="394" r:id="rId4"/>
    <p:sldId id="395" r:id="rId5"/>
    <p:sldId id="491" r:id="rId6"/>
    <p:sldId id="523" r:id="rId7"/>
    <p:sldId id="522" r:id="rId8"/>
    <p:sldId id="505" r:id="rId9"/>
    <p:sldId id="525" r:id="rId10"/>
    <p:sldId id="496" r:id="rId11"/>
    <p:sldId id="526" r:id="rId12"/>
    <p:sldId id="512" r:id="rId13"/>
    <p:sldId id="495" r:id="rId14"/>
    <p:sldId id="528" r:id="rId15"/>
    <p:sldId id="529" r:id="rId16"/>
    <p:sldId id="513" r:id="rId17"/>
    <p:sldId id="530" r:id="rId18"/>
    <p:sldId id="515" r:id="rId19"/>
    <p:sldId id="521" r:id="rId20"/>
    <p:sldId id="531" r:id="rId21"/>
    <p:sldId id="527" r:id="rId22"/>
    <p:sldId id="516" r:id="rId23"/>
    <p:sldId id="517" r:id="rId24"/>
    <p:sldId id="497" r:id="rId25"/>
    <p:sldId id="532" r:id="rId26"/>
    <p:sldId id="533" r:id="rId27"/>
    <p:sldId id="534" r:id="rId28"/>
    <p:sldId id="535" r:id="rId29"/>
    <p:sldId id="520" r:id="rId30"/>
    <p:sldId id="488" r:id="rId31"/>
    <p:sldId id="442" r:id="rId32"/>
    <p:sldId id="352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 autoAdjust="0"/>
    <p:restoredTop sz="94534" autoAdjust="0"/>
  </p:normalViewPr>
  <p:slideViewPr>
    <p:cSldViewPr>
      <p:cViewPr varScale="1">
        <p:scale>
          <a:sx n="79" d="100"/>
          <a:sy n="79" d="100"/>
        </p:scale>
        <p:origin x="533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86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02-Aug-16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02-Aug-16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02-Aug-16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02-Aug-16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02-Aug-16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02-Aug-16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ymeleaf.org/" TargetMode="External"/><Relationship Id="rId2" Type="http://schemas.openxmlformats.org/officeDocument/2006/relationships/hyperlink" Target="https://en.wikipedia.org/wiki/JavaServer_Page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projects.spring.io/spring-data-jpa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26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software-technologies" TargetMode="External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2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://www.indeavr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spring.io/project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date" TargetMode="External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6634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Spring MVC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66088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Web Applications with</a:t>
            </a:r>
            <a:br>
              <a:rPr lang="en-US" dirty="0"/>
            </a:br>
            <a:r>
              <a:rPr lang="en-US" dirty="0"/>
              <a:t>Spring MVC, JPA and MySQL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810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509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561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966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1250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0699" y="38880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43497" y="3753354"/>
            <a:ext cx="1029448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Spring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MVC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6074" y="3542879"/>
            <a:ext cx="4700423" cy="2645893"/>
          </a:xfrm>
          <a:prstGeom prst="roundRect">
            <a:avLst>
              <a:gd name="adj" fmla="val 858"/>
            </a:avLst>
          </a:prstGeom>
          <a:ln>
            <a:solidFill>
              <a:srgbClr val="92D050">
                <a:alpha val="6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Web controller + action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/hello</a:t>
            </a:r>
            <a:r>
              <a:rPr lang="en-US" dirty="0"/>
              <a:t> + view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Controller Example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69812" y="2549185"/>
            <a:ext cx="10758600" cy="39002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@Controller</a:t>
            </a:r>
          </a:p>
          <a:p>
            <a:r>
              <a:rPr lang="en-US" sz="2600" dirty="0"/>
              <a:t>public class HelloController {</a:t>
            </a:r>
          </a:p>
          <a:p>
            <a:pPr>
              <a:spcBef>
                <a:spcPts val="600"/>
              </a:spcBef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@RequestMapping("/hello")</a:t>
            </a:r>
          </a:p>
          <a:p>
            <a:r>
              <a:rPr lang="en-US" sz="2600" dirty="0"/>
              <a:t>  public String hello(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Model model</a:t>
            </a:r>
            <a:r>
              <a:rPr lang="en-US" sz="2600" dirty="0"/>
              <a:t>) {</a:t>
            </a:r>
          </a:p>
          <a:p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sz="2600" dirty="0"/>
              <a:t>.addAttribute("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sz="2600" dirty="0"/>
              <a:t>", </a:t>
            </a:r>
          </a:p>
          <a:p>
            <a:r>
              <a:rPr lang="en-US" sz="2600" dirty="0"/>
              <a:t>      "Hello Spring MVC + Thymeleaf");</a:t>
            </a:r>
          </a:p>
          <a:p>
            <a:pPr>
              <a:spcBef>
                <a:spcPts val="600"/>
              </a:spcBef>
            </a:pPr>
            <a:r>
              <a:rPr lang="en-US" sz="2600" dirty="0"/>
              <a:t>    return 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hello</a:t>
            </a:r>
            <a:r>
              <a:rPr lang="en-US" sz="2600" dirty="0"/>
              <a:t>";</a:t>
            </a:r>
          </a:p>
          <a:p>
            <a:r>
              <a:rPr lang="en-US" sz="2600" dirty="0"/>
              <a:t>  }</a:t>
            </a:r>
          </a:p>
          <a:p>
            <a:r>
              <a:rPr lang="en-US" sz="2600" dirty="0"/>
              <a:t>}</a:t>
            </a:r>
            <a:endParaRPr lang="en-US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69812" y="1933335"/>
            <a:ext cx="10758600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600" dirty="0"/>
              <a:t>src/main/java/app/controllers/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HelloController.java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5066524" y="5225042"/>
            <a:ext cx="5440710" cy="1035462"/>
          </a:xfrm>
          <a:prstGeom prst="wedgeRoundRectCallout">
            <a:avLst>
              <a:gd name="adj1" fmla="val -61902"/>
              <a:gd name="adj2" fmla="val -3568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Render the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 view: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/src/resources/templates/hello.html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6780212" y="2665072"/>
            <a:ext cx="3363325" cy="966312"/>
          </a:xfrm>
          <a:prstGeom prst="wedgeRoundRectCallout">
            <a:avLst>
              <a:gd name="adj1" fmla="val -93488"/>
              <a:gd name="adj2" fmla="val -3036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Web MVC controllers return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view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redirect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7809610" y="3851027"/>
            <a:ext cx="3124200" cy="883031"/>
          </a:xfrm>
          <a:prstGeom prst="wedgeRoundRectCallout">
            <a:avLst>
              <a:gd name="adj1" fmla="val -65644"/>
              <a:gd name="adj2" fmla="val 2600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Prepare data for the view in its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32597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sz="3300" dirty="0"/>
              <a:t> render the HTML: combine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r>
              <a:rPr lang="en-US" sz="3300" dirty="0"/>
              <a:t> (e.g. loops) with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HTML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Spring MVC supports many view engines, like </a:t>
            </a:r>
            <a:r>
              <a:rPr lang="en-US" sz="3300" dirty="0">
                <a:hlinkClick r:id="rId2"/>
              </a:rPr>
              <a:t>JSP</a:t>
            </a:r>
            <a:r>
              <a:rPr lang="en-US" sz="3300" dirty="0"/>
              <a:t> and </a:t>
            </a:r>
            <a:r>
              <a:rPr lang="en-US" sz="3300" dirty="0">
                <a:hlinkClick r:id="rId3"/>
              </a:rPr>
              <a:t>Thymeleaf</a:t>
            </a:r>
            <a:endParaRPr lang="en-US" sz="33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81949" y="3239183"/>
            <a:ext cx="10984462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&lt;!DOCTYPE html&gt;</a:t>
            </a:r>
          </a:p>
          <a:p>
            <a:r>
              <a:rPr lang="en-US" sz="2800" dirty="0"/>
              <a:t>&lt;html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xmlns:th="http://www.thymeleaf.org"</a:t>
            </a:r>
            <a:r>
              <a:rPr lang="en-US" sz="2800" dirty="0"/>
              <a:t>&gt;</a:t>
            </a:r>
          </a:p>
          <a:p>
            <a:r>
              <a:rPr lang="en-US" sz="2800" dirty="0"/>
              <a:t>&lt;head&gt;&lt;title&gt;Hello, Thymeleaf&lt;/title&gt;&lt;/head&gt;</a:t>
            </a:r>
          </a:p>
          <a:p>
            <a:r>
              <a:rPr lang="en-US" sz="2800" dirty="0"/>
              <a:t>&lt;body&gt;</a:t>
            </a:r>
          </a:p>
          <a:p>
            <a:r>
              <a:rPr lang="en-US" sz="2800" dirty="0"/>
              <a:t>  Message from the model: &lt;span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th:text="${msg}"</a:t>
            </a:r>
            <a:r>
              <a:rPr lang="en-US" sz="2800" dirty="0"/>
              <a:t> /&gt;.</a:t>
            </a:r>
          </a:p>
          <a:p>
            <a:r>
              <a:rPr lang="en-US" sz="2800" dirty="0"/>
              <a:t>&lt;/body&gt;</a:t>
            </a:r>
          </a:p>
          <a:p>
            <a:r>
              <a:rPr lang="en-US" sz="2800" dirty="0"/>
              <a:t>&lt;/html&gt;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581949" y="2590186"/>
            <a:ext cx="10984462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/>
              <a:t>src/main/resources/templates/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hello.html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9523412" y="3491054"/>
            <a:ext cx="1839522" cy="1301375"/>
          </a:xfrm>
          <a:prstGeom prst="wedgeRoundRectCallout">
            <a:avLst>
              <a:gd name="adj1" fmla="val -75510"/>
              <a:gd name="adj2" fmla="val -1389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Define a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Thymeleaf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view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5561012" y="5596203"/>
            <a:ext cx="2762656" cy="928799"/>
          </a:xfrm>
          <a:prstGeom prst="wedgeRoundRectCallout">
            <a:avLst>
              <a:gd name="adj1" fmla="val 67797"/>
              <a:gd name="adj2" fmla="val -5702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Display property: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model.msg</a:t>
            </a:r>
          </a:p>
        </p:txBody>
      </p:sp>
    </p:spTree>
    <p:extLst>
      <p:ext uri="{BB962C8B-B14F-4D97-AF65-F5344CB8AC3E}">
        <p14:creationId xmlns:p14="http://schemas.microsoft.com/office/powerpoint/2010/main" val="279171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654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Disable Thymeleaf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caching</a:t>
            </a:r>
            <a:r>
              <a:rPr lang="en-US" dirty="0"/>
              <a:t> for the view templates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Install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spring-boot-devtools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your Maven configuration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Recompile after each project change: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[Ctrl+F9]</a:t>
            </a: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 IntelliJ IDEA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Auto-Reload on Change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52892" y="1780161"/>
            <a:ext cx="10442576" cy="1102179"/>
            <a:chOff x="684212" y="1085462"/>
            <a:chExt cx="5791200" cy="1102179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514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spring.thymeleaf.cache = false</a:t>
              </a: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src/main/resources/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application.properties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52892" y="3743511"/>
            <a:ext cx="10442576" cy="2210175"/>
            <a:chOff x="684212" y="1085462"/>
            <a:chExt cx="5791200" cy="2210175"/>
          </a:xfrm>
        </p:grpSpPr>
        <p:sp>
          <p:nvSpPr>
            <p:cNvPr id="11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162273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&lt;dependency&gt;</a:t>
              </a:r>
            </a:p>
            <a:p>
              <a:r>
                <a:rPr lang="en-US" dirty="0"/>
                <a:t>  &lt;groupId&gt;org.springframework.boot&lt;/groupId&gt;</a:t>
              </a:r>
            </a:p>
            <a:p>
              <a:r>
                <a:rPr lang="en-US" dirty="0"/>
                <a:t>  &lt;artifactId&gt;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spring-boot-devtools</a:t>
              </a:r>
              <a:r>
                <a:rPr lang="en-US" dirty="0"/>
                <a:t>&lt;/artifactId&gt;</a:t>
              </a:r>
            </a:p>
            <a:p>
              <a:r>
                <a:rPr lang="en-US" dirty="0"/>
                <a:t>&lt;/dependency&gt;</a:t>
              </a:r>
            </a:p>
          </p:txBody>
        </p:sp>
        <p:sp>
          <p:nvSpPr>
            <p:cNvPr id="12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pom.xml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38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action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/numbers</a:t>
            </a:r>
            <a:r>
              <a:rPr lang="en-US" dirty="0"/>
              <a:t> + view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numbers.html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Print the Numbers 1…50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1324" y="1981200"/>
            <a:ext cx="5334000" cy="3687502"/>
            <a:chOff x="684212" y="1085462"/>
            <a:chExt cx="5791200" cy="3687502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10006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@Controller</a:t>
              </a:r>
            </a:p>
            <a:p>
              <a:r>
                <a:rPr lang="en-US" dirty="0"/>
                <a:t>public class HelloController {</a:t>
              </a:r>
            </a:p>
            <a:p>
              <a:r>
                <a:rPr lang="en-US" dirty="0"/>
                <a:t>  @RequestMapping("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/numbers</a:t>
              </a:r>
              <a:r>
                <a:rPr lang="en-US" dirty="0"/>
                <a:t>")</a:t>
              </a:r>
            </a:p>
            <a:p>
              <a:r>
                <a:rPr lang="en-US" dirty="0"/>
                <a:t>  public String numbers() {</a:t>
              </a:r>
            </a:p>
            <a:p>
              <a:r>
                <a:rPr lang="en-US" dirty="0"/>
                <a:t>    return 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numbers</a:t>
              </a:r>
              <a:r>
                <a:rPr lang="en-US" dirty="0"/>
                <a:t>";</a:t>
              </a:r>
            </a:p>
            <a:p>
              <a:r>
                <a:rPr lang="en-US" dirty="0"/>
                <a:t>  }</a:t>
              </a:r>
            </a:p>
            <a:p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HelloController.java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223924" y="1981200"/>
            <a:ext cx="5243400" cy="3687502"/>
            <a:chOff x="684212" y="1085462"/>
            <a:chExt cx="5791200" cy="3687502"/>
          </a:xfrm>
        </p:grpSpPr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10006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…</a:t>
              </a:r>
            </a:p>
            <a:p>
              <a:r>
                <a:rPr lang="en-US" dirty="0"/>
                <a:t>&lt;ul&gt;&lt;li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th:each</a:t>
              </a:r>
              <a:r>
                <a:rPr lang="en-US" dirty="0"/>
                <a:t>="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 : ${#numbers.sequence(1, 50)}</a:t>
              </a:r>
              <a:r>
                <a:rPr lang="en-US" dirty="0"/>
                <a:t>"</a:t>
              </a:r>
            </a:p>
            <a:p>
              <a:r>
                <a:rPr lang="en-US" dirty="0"/>
                <a:t> 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th:text</a:t>
              </a:r>
              <a:r>
                <a:rPr lang="en-US" dirty="0"/>
                <a:t>="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${i}</a:t>
              </a:r>
              <a:r>
                <a:rPr lang="en-US" dirty="0"/>
                <a:t>" /&gt;&lt;/ul&gt;</a:t>
              </a:r>
            </a:p>
            <a:p>
              <a:r>
                <a:rPr lang="en-US" dirty="0"/>
                <a:t>…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1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templates/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numbers.html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012" y="4266383"/>
            <a:ext cx="3428803" cy="219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5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3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an action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/greeting</a:t>
            </a:r>
            <a:r>
              <a:rPr lang="en-US" sz="3200" dirty="0"/>
              <a:t> to say hello to its parameter 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US" sz="3200" dirty="0"/>
              <a:t>"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Greeting Controller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1" y="2425968"/>
            <a:ext cx="10668002" cy="39926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package app.controllers;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@Controller</a:t>
            </a:r>
          </a:p>
          <a:p>
            <a:r>
              <a:rPr lang="en-US" dirty="0"/>
              <a:t>public class GreetingController {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@RequestMapping("/greeting")</a:t>
            </a:r>
          </a:p>
          <a:p>
            <a:r>
              <a:rPr lang="en-US" dirty="0"/>
              <a:t>  public String greeting(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@RequestParam</a:t>
            </a:r>
            <a:r>
              <a:rPr lang="en-US" dirty="0"/>
              <a:t>(value="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",</a:t>
            </a:r>
          </a:p>
          <a:p>
            <a:r>
              <a:rPr lang="en-US" dirty="0"/>
              <a:t>      defaultValue="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dirty="0"/>
              <a:t>") String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, Model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) {</a:t>
            </a:r>
          </a:p>
          <a:p>
            <a:r>
              <a:rPr lang="en-US" dirty="0"/>
              <a:t>    model.addAttribute("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", name);</a:t>
            </a:r>
          </a:p>
          <a:p>
            <a:r>
              <a:rPr lang="en-US" dirty="0"/>
              <a:t>    return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greeting</a:t>
            </a:r>
            <a:r>
              <a:rPr lang="en-US" dirty="0"/>
              <a:t>";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1" y="1838527"/>
            <a:ext cx="10668002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/>
              <a:t>src/main/java/app/controllers/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GreetingController.java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13412" y="5334000"/>
            <a:ext cx="4953000" cy="928799"/>
          </a:xfrm>
          <a:prstGeom prst="wedgeRoundRectCallout">
            <a:avLst>
              <a:gd name="adj1" fmla="val -59062"/>
              <a:gd name="adj2" fmla="val -4340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Put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into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model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render view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greeting.html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161212" y="3048000"/>
            <a:ext cx="3962399" cy="928799"/>
          </a:xfrm>
          <a:prstGeom prst="wedgeRoundRectCallout">
            <a:avLst>
              <a:gd name="adj1" fmla="val -61222"/>
              <a:gd name="adj2" fmla="val 5818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Take a HTTP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request parameter named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03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4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sz="3200" dirty="0"/>
              <a:t> to say hello to its model property 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US" sz="3200" dirty="0"/>
              <a:t>"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Greeting View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1" y="2445610"/>
            <a:ext cx="10668002" cy="40695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500" dirty="0"/>
              <a:t>&lt;!DOCTYPE html&gt;</a:t>
            </a:r>
          </a:p>
          <a:p>
            <a:r>
              <a:rPr lang="en-US" sz="2500" dirty="0"/>
              <a:t>&lt;html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xmlns:th="http://www.thymeleaf.org"</a:t>
            </a:r>
            <a:r>
              <a:rPr lang="en-US" sz="2500" dirty="0"/>
              <a:t>&gt;</a:t>
            </a:r>
          </a:p>
          <a:p>
            <a:r>
              <a:rPr lang="en-US" sz="2500" dirty="0"/>
              <a:t>…</a:t>
            </a:r>
          </a:p>
          <a:p>
            <a:r>
              <a:rPr lang="en-US" sz="2500" dirty="0"/>
              <a:t>  Hello,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&lt;b&gt;&lt;span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th:text</a:t>
            </a:r>
            <a:r>
              <a:rPr lang="en-US" sz="2500" dirty="0"/>
              <a:t>="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${name}</a:t>
            </a:r>
            <a:r>
              <a:rPr lang="en-US" sz="2500" dirty="0"/>
              <a:t>"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/&gt;&lt;/b&gt;!</a:t>
            </a:r>
          </a:p>
          <a:p>
            <a:pPr>
              <a:spcBef>
                <a:spcPts val="600"/>
              </a:spcBef>
            </a:pPr>
            <a:r>
              <a:rPr lang="en-US" sz="2500" dirty="0"/>
              <a:t>  &lt;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form</a:t>
            </a:r>
            <a:r>
              <a:rPr lang="en-US" sz="2500" dirty="0"/>
              <a:t>&gt;</a:t>
            </a:r>
          </a:p>
          <a:p>
            <a:r>
              <a:rPr lang="en-US" sz="2500" dirty="0"/>
              <a:t>    Enter your name:</a:t>
            </a:r>
          </a:p>
          <a:p>
            <a:r>
              <a:rPr lang="en-US" sz="2500" dirty="0"/>
              <a:t>    &lt;input type="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sz="2500" dirty="0"/>
              <a:t>" name="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500" dirty="0"/>
              <a:t>"/&gt;</a:t>
            </a:r>
          </a:p>
          <a:p>
            <a:r>
              <a:rPr lang="en-US" sz="2500" dirty="0"/>
              <a:t>    &lt;input type="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sz="2500" dirty="0"/>
              <a:t>" /&gt;</a:t>
            </a:r>
          </a:p>
          <a:p>
            <a:r>
              <a:rPr lang="en-US" sz="2500" dirty="0"/>
              <a:t>  &lt;/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form</a:t>
            </a:r>
            <a:r>
              <a:rPr lang="en-US" sz="2500" dirty="0"/>
              <a:t>&gt;</a:t>
            </a:r>
          </a:p>
          <a:p>
            <a:r>
              <a:rPr lang="en-US" sz="2500" dirty="0"/>
              <a:t>…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58823" y="1833902"/>
            <a:ext cx="1066800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600" dirty="0"/>
              <a:t>src/main/resources/templates/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greeting.html</a:t>
            </a:r>
            <a:endParaRPr lang="en-US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3275012" y="5752234"/>
            <a:ext cx="4191000" cy="631846"/>
          </a:xfrm>
          <a:prstGeom prst="wedgeRoundRectCallout">
            <a:avLst>
              <a:gd name="adj1" fmla="val -60758"/>
              <a:gd name="adj2" fmla="val -4804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 form to submit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4646612" y="4146434"/>
            <a:ext cx="3297717" cy="609600"/>
          </a:xfrm>
          <a:prstGeom prst="wedgeRoundRectCallout">
            <a:avLst>
              <a:gd name="adj1" fmla="val -59380"/>
              <a:gd name="adj2" fmla="val -5742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Greeting 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${name}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884" y="2590800"/>
            <a:ext cx="3205963" cy="20359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884" y="4778393"/>
            <a:ext cx="3205963" cy="16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9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2484" y="5016317"/>
            <a:ext cx="110259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Creating Simple Spring MVC App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/>
              <a:t>Live Exercise in Class (Lab)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9412" y="719576"/>
            <a:ext cx="11506200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new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Maven project </a:t>
            </a:r>
            <a:r>
              <a:rPr lang="en-US" sz="2800" dirty="0"/>
              <a:t>in your IDE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Add dependences in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pom.xml</a:t>
            </a:r>
            <a:r>
              <a:rPr lang="en-US" sz="2800" dirty="0"/>
              <a:t> to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Spring Boot</a:t>
            </a:r>
            <a:r>
              <a:rPr lang="en-US" sz="2800" dirty="0"/>
              <a:t> +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Spring MVC</a:t>
            </a:r>
            <a:r>
              <a:rPr lang="en-US" sz="2800" dirty="0"/>
              <a:t> +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Thymeleaf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the Spring Boot application class: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SpringBootApplication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REST controller + actions: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2800" dirty="0"/>
              <a:t> shows "hello";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/date</a:t>
            </a:r>
            <a:r>
              <a:rPr lang="en-US" sz="2800" dirty="0"/>
              <a:t> shows the date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Web controller + action + view: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/hello</a:t>
            </a:r>
            <a:r>
              <a:rPr lang="en-US" sz="2800" dirty="0"/>
              <a:t> shows "hello" (use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sz="2800" dirty="0"/>
              <a:t>)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Configure auto-reload on change: </a:t>
            </a:r>
            <a:r>
              <a:rPr lang="en-US" sz="2800" b="1" spc="-5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application.properties</a:t>
            </a:r>
            <a:r>
              <a:rPr lang="en-US" sz="2800" dirty="0"/>
              <a:t> + </a:t>
            </a:r>
            <a:r>
              <a:rPr lang="en-US" sz="2800" b="1" spc="-5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pom.xml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action + view: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/numbers</a:t>
            </a:r>
            <a:r>
              <a:rPr lang="en-US" sz="2800" dirty="0"/>
              <a:t> to prints the numbers 1 ... 50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action + view: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greeting?name=Peter</a:t>
            </a:r>
            <a:r>
              <a:rPr lang="en-US" sz="2800" dirty="0"/>
              <a:t> to greet Peter</a:t>
            </a:r>
          </a:p>
        </p:txBody>
      </p:sp>
    </p:spTree>
    <p:extLst>
      <p:ext uri="{BB962C8B-B14F-4D97-AF65-F5344CB8AC3E}">
        <p14:creationId xmlns:p14="http://schemas.microsoft.com/office/powerpoint/2010/main" val="323202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Layout with Thymeleaf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0411" y="1835317"/>
            <a:ext cx="10668002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&lt;!DOCTYPE html&gt;</a:t>
            </a:r>
          </a:p>
          <a:p>
            <a:r>
              <a:rPr lang="en-US" sz="2600" dirty="0"/>
              <a:t>&lt;html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xmlns:th="http://www.thymeleaf.org"</a:t>
            </a:r>
            <a:r>
              <a:rPr lang="en-US" sz="2600" dirty="0"/>
              <a:t>&gt;</a:t>
            </a:r>
          </a:p>
          <a:p>
            <a:r>
              <a:rPr lang="en-US" sz="2600" dirty="0"/>
              <a:t>&lt;head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th:fragment="head"</a:t>
            </a:r>
            <a:r>
              <a:rPr lang="en-US" sz="2600" dirty="0"/>
              <a:t>&gt;</a:t>
            </a:r>
          </a:p>
          <a:p>
            <a:r>
              <a:rPr lang="en-US" sz="2600" dirty="0"/>
              <a:t>    &lt;title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th:if="${pageTitle}" th:text="${pageTitle}"</a:t>
            </a:r>
            <a:r>
              <a:rPr lang="en-US" sz="2600" dirty="0"/>
              <a:t> /&gt;</a:t>
            </a:r>
          </a:p>
          <a:p>
            <a:r>
              <a:rPr lang="en-US" sz="2600" dirty="0"/>
              <a:t>&lt;/head&gt;</a:t>
            </a:r>
          </a:p>
          <a:p>
            <a:r>
              <a:rPr lang="en-US" sz="2600" dirty="0"/>
              <a:t>&lt;body&gt;</a:t>
            </a:r>
          </a:p>
          <a:p>
            <a:r>
              <a:rPr lang="en-US" sz="2600" dirty="0"/>
              <a:t>  &lt;header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th:fragment="header"</a:t>
            </a:r>
            <a:r>
              <a:rPr lang="en-US" sz="2600" dirty="0"/>
              <a:t>&gt;Site Header …&lt;/header&gt;</a:t>
            </a:r>
          </a:p>
          <a:p>
            <a:r>
              <a:rPr lang="en-US" sz="2600" dirty="0"/>
              <a:t>  &lt;main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th:fragment="main"</a:t>
            </a:r>
            <a:r>
              <a:rPr lang="en-US" sz="2600" dirty="0"/>
              <a:t>&gt;Main Fragment&lt;/main&gt;</a:t>
            </a:r>
          </a:p>
          <a:p>
            <a:r>
              <a:rPr lang="en-US" sz="2600" dirty="0"/>
              <a:t>  &lt;footer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th:fragment="footer"</a:t>
            </a:r>
            <a:r>
              <a:rPr lang="en-US" sz="2600" dirty="0"/>
              <a:t>&gt;&amp;copy; My Footer&lt;/footer&gt;</a:t>
            </a:r>
          </a:p>
          <a:p>
            <a:r>
              <a:rPr lang="en-US" sz="2600" dirty="0"/>
              <a:t>&lt;/body&gt;</a:t>
            </a:r>
          </a:p>
          <a:p>
            <a:r>
              <a:rPr lang="en-US" sz="2600" dirty="0"/>
              <a:t>&lt;/html&gt;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60411" y="1217098"/>
            <a:ext cx="1066800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600" dirty="0"/>
              <a:t>src/main/resources/templates/fragments/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layout.html</a:t>
            </a:r>
            <a:endParaRPr lang="en-US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782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Including Fragments from the Layout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0411" y="1685019"/>
            <a:ext cx="10668002" cy="47066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dirty="0"/>
              <a:t>&lt;!DOCTYPE html&gt;</a:t>
            </a:r>
          </a:p>
          <a:p>
            <a:pPr>
              <a:lnSpc>
                <a:spcPct val="95000"/>
              </a:lnSpc>
            </a:pPr>
            <a:r>
              <a:rPr lang="en-US" dirty="0"/>
              <a:t>&lt;html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xmlns:th="http://www.thymeleaf.org"</a:t>
            </a:r>
            <a:r>
              <a:rPr lang="en-US" dirty="0"/>
              <a:t>&gt;</a:t>
            </a:r>
          </a:p>
          <a:p>
            <a:pPr>
              <a:lnSpc>
                <a:spcPct val="95000"/>
              </a:lnSpc>
            </a:pPr>
            <a:r>
              <a:rPr lang="en-US" dirty="0"/>
              <a:t>&lt;head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th:include="fragments/layout :: head"</a:t>
            </a:r>
          </a:p>
          <a:p>
            <a:pPr>
              <a:lnSpc>
                <a:spcPct val="95000"/>
              </a:lnSpc>
            </a:pPr>
            <a:r>
              <a:rPr lang="en-US" dirty="0"/>
              <a:t>    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th:with="pageTitle='Main Page with Layouts'" </a:t>
            </a:r>
            <a:r>
              <a:rPr lang="en-US" dirty="0"/>
              <a:t>/&gt;</a:t>
            </a:r>
          </a:p>
          <a:p>
            <a:pPr>
              <a:lnSpc>
                <a:spcPct val="95000"/>
              </a:lnSpc>
            </a:pPr>
            <a:r>
              <a:rPr lang="en-US" dirty="0"/>
              <a:t>&lt;body&gt;</a:t>
            </a:r>
          </a:p>
          <a:p>
            <a:pPr>
              <a:lnSpc>
                <a:spcPct val="95000"/>
              </a:lnSpc>
            </a:pPr>
            <a:r>
              <a:rPr lang="en-US" dirty="0"/>
              <a:t>  &lt;header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th:include="fragments/layout :: header"</a:t>
            </a:r>
            <a:r>
              <a:rPr lang="en-US" dirty="0"/>
              <a:t> /&gt;</a:t>
            </a:r>
          </a:p>
          <a:p>
            <a:pPr>
              <a:lnSpc>
                <a:spcPct val="95000"/>
              </a:lnSpc>
            </a:pPr>
            <a:r>
              <a:rPr lang="en-US" dirty="0"/>
              <a:t>  &lt;main&gt;</a:t>
            </a:r>
          </a:p>
          <a:p>
            <a:pPr>
              <a:lnSpc>
                <a:spcPct val="95000"/>
              </a:lnSpc>
            </a:pPr>
            <a:r>
              <a:rPr lang="en-US" dirty="0"/>
              <a:t>    &lt;h1&gt;Main Page&lt;/h1&gt;</a:t>
            </a:r>
          </a:p>
          <a:p>
            <a:pPr>
              <a:lnSpc>
                <a:spcPct val="95000"/>
              </a:lnSpc>
            </a:pPr>
            <a:r>
              <a:rPr lang="en-US" dirty="0"/>
              <a:t>    &lt;p&gt;The main page content comes here …&lt;/p&gt;</a:t>
            </a:r>
          </a:p>
          <a:p>
            <a:pPr>
              <a:lnSpc>
                <a:spcPct val="95000"/>
              </a:lnSpc>
            </a:pPr>
            <a:r>
              <a:rPr lang="en-US" dirty="0"/>
              <a:t>  &lt;/main&gt;</a:t>
            </a:r>
          </a:p>
          <a:p>
            <a:pPr>
              <a:lnSpc>
                <a:spcPct val="95000"/>
              </a:lnSpc>
            </a:pPr>
            <a:r>
              <a:rPr lang="en-US" dirty="0"/>
              <a:t>  &lt;footer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th:include="fragments/layout :: footer"</a:t>
            </a:r>
            <a:r>
              <a:rPr lang="en-US" dirty="0"/>
              <a:t> /&gt;</a:t>
            </a:r>
          </a:p>
          <a:p>
            <a:pPr>
              <a:lnSpc>
                <a:spcPct val="95000"/>
              </a:lnSpc>
            </a:pPr>
            <a:r>
              <a:rPr lang="en-US" dirty="0"/>
              <a:t>&lt;/body&gt;</a:t>
            </a:r>
          </a:p>
          <a:p>
            <a:pPr>
              <a:lnSpc>
                <a:spcPct val="95000"/>
              </a:lnSpc>
            </a:pPr>
            <a:r>
              <a:rPr lang="en-US" dirty="0"/>
              <a:t>&lt;/html&gt;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60411" y="1066800"/>
            <a:ext cx="1066800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500" dirty="0"/>
              <a:t>src/main/resources/templates/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main.html</a:t>
            </a:r>
            <a:endParaRPr lang="en-US" sz="25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249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Files</a:t>
            </a:r>
            <a:r>
              <a:rPr lang="en-US" dirty="0"/>
              <a:t> to show the folders and files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List Files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14412" y="1981200"/>
            <a:ext cx="6019801" cy="4056834"/>
            <a:chOff x="684212" y="1085462"/>
            <a:chExt cx="5791200" cy="4056834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4693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@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RequestMapping</a:t>
              </a:r>
              <a:r>
                <a:rPr lang="en-US" dirty="0"/>
                <a:t>("/files")</a:t>
              </a:r>
            </a:p>
            <a:p>
              <a:r>
                <a:rPr lang="en-US" dirty="0"/>
                <a:t>public String files(Model model) {</a:t>
              </a:r>
            </a:p>
            <a:p>
              <a:r>
                <a:rPr lang="en-US" dirty="0"/>
                <a:t> 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File path = new File("c:\\");</a:t>
              </a:r>
            </a:p>
            <a:p>
              <a:r>
                <a:rPr lang="en-US" dirty="0"/>
                <a:t>  File[]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allFiles</a:t>
              </a:r>
              <a:r>
                <a:rPr lang="en-US" dirty="0"/>
                <a:t> =</a:t>
              </a:r>
            </a:p>
            <a:p>
              <a:r>
                <a:rPr lang="en-US" dirty="0"/>
                <a:t>    path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.listFiles()</a:t>
              </a:r>
              <a:r>
                <a:rPr lang="en-US" dirty="0"/>
                <a:t>;</a:t>
              </a:r>
            </a:p>
            <a:p>
              <a:r>
                <a:rPr lang="en-US" dirty="0"/>
                <a:t>  model.addAttribute(</a:t>
              </a:r>
            </a:p>
            <a:p>
              <a:r>
                <a:rPr lang="en-US" dirty="0"/>
                <a:t>    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allFiles</a:t>
              </a:r>
              <a:r>
                <a:rPr lang="en-US" dirty="0"/>
                <a:t>",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allFiles</a:t>
              </a:r>
              <a:r>
                <a:rPr lang="en-US" dirty="0"/>
                <a:t>);</a:t>
              </a:r>
            </a:p>
            <a:p>
              <a:r>
                <a:rPr lang="en-US" dirty="0"/>
                <a:t>  return "files";</a:t>
              </a:r>
            </a:p>
            <a:p>
              <a:r>
                <a:rPr lang="en-US" dirty="0"/>
                <a:t>}</a:t>
              </a: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controllers/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FilesController.java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96236" y="1981200"/>
            <a:ext cx="4938600" cy="2948839"/>
            <a:chOff x="684212" y="1085462"/>
            <a:chExt cx="5601994" cy="2948839"/>
          </a:xfrm>
        </p:grpSpPr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684212" y="1672903"/>
              <a:ext cx="5601994" cy="23613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&lt;h1&gt;Files&lt;/h1&gt;</a:t>
              </a:r>
              <a:endParaRPr lang="bg-BG" dirty="0"/>
            </a:p>
            <a:p>
              <a:endParaRPr lang="en-US" dirty="0"/>
            </a:p>
            <a:p>
              <a:r>
                <a:rPr lang="en-US" dirty="0"/>
                <a:t>&lt;div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th:each</a:t>
              </a:r>
              <a:r>
                <a:rPr lang="en-US" dirty="0"/>
                <a:t> =</a:t>
              </a:r>
            </a:p>
            <a:p>
              <a:r>
                <a:rPr lang="en-US" dirty="0"/>
                <a:t>    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file</a:t>
              </a:r>
              <a:r>
                <a:rPr lang="en-US" dirty="0"/>
                <a:t> : ${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allFiles</a:t>
              </a:r>
              <a:r>
                <a:rPr lang="en-US" dirty="0"/>
                <a:t>}"</a:t>
              </a:r>
            </a:p>
            <a:p>
              <a:r>
                <a:rPr lang="en-US" dirty="0"/>
                <a:t>  th:text = 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${file.name}</a:t>
              </a:r>
              <a:r>
                <a:rPr lang="en-US" dirty="0"/>
                <a:t>"&gt;</a:t>
              </a:r>
            </a:p>
            <a:p>
              <a:r>
                <a:rPr lang="en-US" dirty="0"/>
                <a:t>&lt;/div&gt;</a:t>
              </a:r>
            </a:p>
          </p:txBody>
        </p:sp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085462"/>
              <a:ext cx="5601994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templates/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files</a:t>
              </a:r>
              <a:r>
                <a:rPr lang="en-US" dirty="0"/>
                <a:t>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032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900"/>
              </a:spcBef>
            </a:pPr>
            <a:r>
              <a:rPr lang="en-US" sz="3200" dirty="0"/>
              <a:t>Spring Framework and</a:t>
            </a:r>
            <a:br>
              <a:rPr lang="en-US" sz="3200" dirty="0"/>
            </a:br>
            <a:r>
              <a:rPr lang="en-US" sz="3200" dirty="0"/>
              <a:t>Spring MVC Overview</a:t>
            </a:r>
          </a:p>
          <a:p>
            <a:pPr>
              <a:lnSpc>
                <a:spcPct val="110000"/>
              </a:lnSpc>
              <a:spcBef>
                <a:spcPts val="900"/>
              </a:spcBef>
            </a:pPr>
            <a:r>
              <a:rPr lang="en-US" sz="3200" dirty="0"/>
              <a:t>Creating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</a:p>
          <a:p>
            <a:pPr>
              <a:lnSpc>
                <a:spcPct val="110000"/>
              </a:lnSpc>
              <a:spcBef>
                <a:spcPts val="900"/>
              </a:spcBef>
            </a:pPr>
            <a:r>
              <a:rPr lang="en-US" sz="3200" dirty="0"/>
              <a:t>Creating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Views</a:t>
            </a:r>
          </a:p>
          <a:p>
            <a:pPr>
              <a:lnSpc>
                <a:spcPct val="110000"/>
              </a:lnSpc>
              <a:spcBef>
                <a:spcPts val="900"/>
              </a:spcBef>
            </a:pPr>
            <a:r>
              <a:rPr lang="en-US" sz="3200" dirty="0"/>
              <a:t>Data-Driven Web Apps</a:t>
            </a:r>
            <a:br>
              <a:rPr lang="en-US" sz="3200" dirty="0"/>
            </a:br>
            <a:r>
              <a:rPr lang="en-US" sz="3200" dirty="0"/>
              <a:t>with Spring MVC + JPA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Creating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sz="3000" dirty="0"/>
              <a:t> with JPA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sz="3000" dirty="0"/>
              <a:t> Operations: View /</a:t>
            </a:r>
            <a:br>
              <a:rPr lang="en-US" sz="3000" dirty="0"/>
            </a:br>
            <a:r>
              <a:rPr lang="en-US" sz="3000" dirty="0"/>
              <a:t>Create / Edit / Delete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598" y="1964664"/>
            <a:ext cx="2937072" cy="37871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546" y="2946599"/>
            <a:ext cx="2596666" cy="1481512"/>
          </a:xfrm>
          <a:prstGeom prst="roundRect">
            <a:avLst>
              <a:gd name="adj" fmla="val 1784"/>
            </a:avLst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424" y="4906170"/>
            <a:ext cx="2588588" cy="1342230"/>
          </a:xfrm>
          <a:prstGeom prst="roundRect">
            <a:avLst>
              <a:gd name="adj" fmla="val 2640"/>
            </a:avLst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611" y="707805"/>
            <a:ext cx="3074401" cy="1730595"/>
          </a:xfrm>
          <a:prstGeom prst="roundRect">
            <a:avLst>
              <a:gd name="adj" fmla="val 858"/>
            </a:avLst>
          </a:prstGeom>
          <a:ln>
            <a:solidFill>
              <a:srgbClr val="92D050">
                <a:alpha val="6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List Files in Specified Folder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583" t="22576" r="28750" b="27132"/>
          <a:stretch/>
        </p:blipFill>
        <p:spPr>
          <a:xfrm>
            <a:off x="1903412" y="1151121"/>
            <a:ext cx="8534400" cy="51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2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Files in Specified Folder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3212" y="1143000"/>
            <a:ext cx="6057997" cy="5164830"/>
            <a:chOff x="684212" y="1085462"/>
            <a:chExt cx="5791200" cy="5164830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457738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@RequestMapping("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/files</a:t>
              </a:r>
              <a:r>
                <a:rPr lang="en-US" dirty="0"/>
                <a:t>")</a:t>
              </a:r>
            </a:p>
            <a:p>
              <a:r>
                <a:rPr lang="en-US" dirty="0"/>
                <a:t>public String files(</a:t>
              </a:r>
            </a:p>
            <a:p>
              <a:r>
                <a:rPr lang="en-US" dirty="0"/>
                <a:t>   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@RequestParam(value = "path",</a:t>
              </a:r>
            </a:p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    defaultValue = "c:\\")</a:t>
              </a:r>
            </a:p>
            <a:p>
              <a:r>
                <a:rPr lang="en-US" dirty="0"/>
                <a:t>    String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path</a:t>
              </a:r>
              <a:r>
                <a:rPr lang="en-US" dirty="0"/>
                <a:t>, Model m) {</a:t>
              </a:r>
            </a:p>
            <a:p>
              <a:r>
                <a:rPr lang="en-US" dirty="0"/>
                <a:t>  m.addAttribute("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path</a:t>
              </a:r>
              <a:r>
                <a:rPr lang="en-US" dirty="0"/>
                <a:t>", path);</a:t>
              </a:r>
            </a:p>
            <a:p>
              <a:r>
                <a:rPr lang="en-US" dirty="0"/>
                <a:t>  File[] allFiles =</a:t>
              </a:r>
            </a:p>
            <a:p>
              <a:r>
                <a:rPr lang="en-US" dirty="0"/>
                <a:t>    new File(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path</a:t>
              </a:r>
              <a:r>
                <a:rPr lang="en-US" dirty="0"/>
                <a:t>).listFiles();</a:t>
              </a:r>
            </a:p>
            <a:p>
              <a:r>
                <a:rPr lang="en-US" dirty="0"/>
                <a:t>  m.addAttribute(</a:t>
              </a:r>
            </a:p>
            <a:p>
              <a:r>
                <a:rPr lang="en-US" dirty="0"/>
                <a:t>    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allFiles</a:t>
              </a:r>
              <a:r>
                <a:rPr lang="en-US" dirty="0"/>
                <a:t>", allFiles);</a:t>
              </a:r>
            </a:p>
            <a:p>
              <a:r>
                <a:rPr lang="en-US" dirty="0"/>
                <a:t>  return 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files</a:t>
              </a:r>
              <a:r>
                <a:rPr lang="en-US" dirty="0"/>
                <a:t>";</a:t>
              </a:r>
            </a:p>
            <a:p>
              <a:r>
                <a:rPr lang="en-US" dirty="0"/>
                <a:t>}</a:t>
              </a: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controllers/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FilesController</a:t>
              </a:r>
              <a:r>
                <a:rPr lang="en-US" dirty="0"/>
                <a:t>.java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551612" y="1143000"/>
            <a:ext cx="5181600" cy="4795498"/>
            <a:chOff x="684212" y="1085462"/>
            <a:chExt cx="5791200" cy="4795498"/>
          </a:xfrm>
        </p:grpSpPr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420805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2200" dirty="0"/>
                <a:t>&lt;</a:t>
              </a:r>
              <a:r>
                <a:rPr lang="en-US" sz="2200" dirty="0">
                  <a:solidFill>
                    <a:schemeClr val="tx2">
                      <a:lumMod val="75000"/>
                    </a:schemeClr>
                  </a:solidFill>
                </a:rPr>
                <a:t>form</a:t>
              </a:r>
              <a:r>
                <a:rPr lang="en-US" sz="2200" dirty="0"/>
                <a:t>&gt;</a:t>
              </a:r>
            </a:p>
            <a:p>
              <a:r>
                <a:rPr lang="en-US" sz="2200" dirty="0"/>
                <a:t>  Enter path to directory:</a:t>
              </a:r>
            </a:p>
            <a:p>
              <a:r>
                <a:rPr lang="en-US" sz="2200" dirty="0"/>
                <a:t>  </a:t>
              </a:r>
              <a:r>
                <a:rPr lang="en-US" sz="2200" dirty="0">
                  <a:solidFill>
                    <a:schemeClr val="tx2">
                      <a:lumMod val="75000"/>
                    </a:schemeClr>
                  </a:solidFill>
                </a:rPr>
                <a:t>&lt;input type="text"</a:t>
              </a:r>
            </a:p>
            <a:p>
              <a:r>
                <a:rPr lang="en-US" sz="2200" dirty="0">
                  <a:solidFill>
                    <a:schemeClr val="tx2">
                      <a:lumMod val="75000"/>
                    </a:schemeClr>
                  </a:solidFill>
                </a:rPr>
                <a:t>    name="path"</a:t>
              </a:r>
            </a:p>
            <a:p>
              <a:r>
                <a:rPr lang="en-US" sz="2200" dirty="0">
                  <a:solidFill>
                    <a:schemeClr val="tx2">
                      <a:lumMod val="75000"/>
                    </a:schemeClr>
                  </a:solidFill>
                </a:rPr>
                <a:t>    th:value="${path}" /&gt;</a:t>
              </a:r>
            </a:p>
            <a:p>
              <a:r>
                <a:rPr lang="en-US" sz="2200" dirty="0">
                  <a:solidFill>
                    <a:schemeClr val="tx2">
                      <a:lumMod val="75000"/>
                    </a:schemeClr>
                  </a:solidFill>
                </a:rPr>
                <a:t>  &lt;input type="submit" /&gt;</a:t>
              </a:r>
            </a:p>
            <a:p>
              <a:r>
                <a:rPr lang="en-US" sz="2200" dirty="0"/>
                <a:t>&lt;/</a:t>
              </a:r>
              <a:r>
                <a:rPr lang="en-US" sz="2200" dirty="0">
                  <a:solidFill>
                    <a:schemeClr val="tx2">
                      <a:lumMod val="75000"/>
                    </a:schemeClr>
                  </a:solidFill>
                </a:rPr>
                <a:t>form</a:t>
              </a:r>
              <a:r>
                <a:rPr lang="en-US" sz="2200" dirty="0"/>
                <a:t>&gt;</a:t>
              </a:r>
            </a:p>
            <a:p>
              <a:r>
                <a:rPr lang="en-US" sz="2200" dirty="0"/>
                <a:t>&lt;h1&gt;Files&lt;/h1&gt;</a:t>
              </a:r>
            </a:p>
            <a:p>
              <a:r>
                <a:rPr lang="en-US" sz="2200" dirty="0"/>
                <a:t>&lt;div th:each="f : ${allFiles}"&gt;</a:t>
              </a:r>
            </a:p>
            <a:p>
              <a:r>
                <a:rPr lang="en-US" sz="2200" dirty="0"/>
                <a:t>  &lt;a th:text="${f.name} th:href ="@{/files(path=${f.path})}" /&gt;</a:t>
              </a:r>
            </a:p>
            <a:p>
              <a:r>
                <a:rPr lang="en-US" sz="2200" dirty="0"/>
                <a:t>&lt;/div&gt;</a:t>
              </a:r>
            </a:p>
          </p:txBody>
        </p:sp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60283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sz="2500" dirty="0"/>
                <a:t>templates/</a:t>
              </a:r>
              <a:r>
                <a:rPr lang="en-US" sz="2500" dirty="0">
                  <a:solidFill>
                    <a:schemeClr val="tx2">
                      <a:lumMod val="75000"/>
                    </a:schemeClr>
                  </a:solidFill>
                </a:rPr>
                <a:t>files</a:t>
              </a:r>
              <a:r>
                <a:rPr lang="en-US" sz="2500" dirty="0"/>
                <a:t>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640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Data-driven</a:t>
            </a:r>
            <a:r>
              <a:rPr lang="en-US" dirty="0"/>
              <a:t> web applications</a:t>
            </a:r>
          </a:p>
          <a:p>
            <a:pPr lvl="1"/>
            <a:r>
              <a:rPr lang="en-US" dirty="0"/>
              <a:t>List data from database</a:t>
            </a:r>
          </a:p>
          <a:p>
            <a:pPr lvl="1"/>
            <a:r>
              <a:rPr lang="en-US" dirty="0"/>
              <a:t>CRUD operations over the data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Spring MVC </a:t>
            </a:r>
            <a:r>
              <a:rPr lang="en-US" dirty="0"/>
              <a:t>has integration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JPA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Hibernate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Use </a:t>
            </a:r>
            <a:r>
              <a:rPr lang="en-US" dirty="0">
                <a:hlinkClick r:id="rId2"/>
              </a:rPr>
              <a:t>Spring Data JPA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Data-Driven MVC Apps</a:t>
            </a:r>
          </a:p>
        </p:txBody>
      </p:sp>
    </p:spTree>
    <p:extLst>
      <p:ext uri="{BB962C8B-B14F-4D97-AF65-F5344CB8AC3E}">
        <p14:creationId xmlns:p14="http://schemas.microsoft.com/office/powerpoint/2010/main" val="340046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Spring Data JPA with Maven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6" y="1702634"/>
            <a:ext cx="10515596" cy="47743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&lt;dependencies&gt;</a:t>
            </a:r>
          </a:p>
          <a:p>
            <a:pPr marL="0" lvl="1" indent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&lt;groupId&gt;org.springframework.data&lt;/groupId&gt;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&lt;artifactId&gt;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spring-data-jpa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&lt;/dependency&gt;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&lt;groupId&gt;mysql&lt;/groupId&gt;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&lt;artifactId&gt;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mysql-connector-java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&lt;/dependencies&gt;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6" y="1126341"/>
            <a:ext cx="10515596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</a:p>
        </p:txBody>
      </p:sp>
    </p:spTree>
    <p:extLst>
      <p:ext uri="{BB962C8B-B14F-4D97-AF65-F5344CB8AC3E}">
        <p14:creationId xmlns:p14="http://schemas.microsoft.com/office/powerpoint/2010/main" val="2798096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Entity Classes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6" y="1702634"/>
            <a:ext cx="10667996" cy="46851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@Entity @Table(name = "users")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User {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@Id @GeneratedValue(strategy = GenerationType.IDENTITY)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Long id;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@Column(nullable = false, length = 30, unique = true)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username;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@Column(length = 60)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passwordHash;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@Column(length = 100)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fullName;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6" y="1126341"/>
            <a:ext cx="10667996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src/main/java/app/entities/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User.java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161212" y="4572000"/>
            <a:ext cx="3733800" cy="1295400"/>
          </a:xfrm>
          <a:prstGeom prst="wedgeRoundRectCallout">
            <a:avLst>
              <a:gd name="adj1" fmla="val -67717"/>
              <a:gd name="adj2" fmla="val -4465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Don't forget to generate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getters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setters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constructors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toString()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6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Repository Classes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6" y="2357275"/>
            <a:ext cx="10667996" cy="18381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UserRepository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extends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JpaRepository&lt;User, Long&gt;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List&lt;User&gt; findByUsername(String username);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6" y="1780982"/>
            <a:ext cx="10667996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src/main/java/app/repositories/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UserRepository.java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227514" y="4572000"/>
            <a:ext cx="3733800" cy="1295400"/>
          </a:xfrm>
          <a:prstGeom prst="wedgeRoundRectCallout">
            <a:avLst>
              <a:gd name="adj1" fmla="val -70322"/>
              <a:gd name="adj2" fmla="val -5967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implementation will be auto-generated by Spring Data JPA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71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Settings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81948" y="1959041"/>
            <a:ext cx="10984464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spring.datasource.driver-class-name = com.mysql.cj.jdbc.Driver</a:t>
            </a:r>
          </a:p>
          <a:p>
            <a:r>
              <a:rPr lang="en-US" sz="2800" dirty="0"/>
              <a:t>spring.datasource.url = jdbc:mysql://localhost/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blog_db</a:t>
            </a:r>
            <a:r>
              <a:rPr lang="en-US" sz="2800" dirty="0"/>
              <a:t>?characterEncoding=utf8</a:t>
            </a:r>
          </a:p>
          <a:p>
            <a:r>
              <a:rPr lang="en-US" sz="2800" dirty="0"/>
              <a:t>spring.datasource.username = root</a:t>
            </a:r>
          </a:p>
          <a:p>
            <a:r>
              <a:rPr lang="en-US" sz="2800" dirty="0"/>
              <a:t>spring.datasource.password =</a:t>
            </a:r>
          </a:p>
          <a:p>
            <a:endParaRPr lang="en-US" sz="2800" dirty="0"/>
          </a:p>
          <a:p>
            <a:r>
              <a:rPr lang="en-US" sz="2800" i="1" dirty="0">
                <a:solidFill>
                  <a:schemeClr val="tx2">
                    <a:lumMod val="75000"/>
                  </a:schemeClr>
                </a:solidFill>
              </a:rPr>
              <a:t># Configure Hibernate DDL mode: create / update</a:t>
            </a:r>
          </a:p>
          <a:p>
            <a:r>
              <a:rPr lang="en-US" sz="2800" dirty="0"/>
              <a:t>spring.jpa.properties.hibernate.hbm2ddl.auto = create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81948" y="1310044"/>
            <a:ext cx="10984464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/>
              <a:t>src/main/resources/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application.properties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7161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2484" y="4876800"/>
            <a:ext cx="110259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CRUD with Spring MVC + Spring Data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Exercise in Class (Lab)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04" y="1136491"/>
            <a:ext cx="8830014" cy="335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49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180599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Spring MVC </a:t>
            </a:r>
            <a:r>
              <a:rPr lang="en-US" sz="3200" dirty="0"/>
              <a:t>is powerful Web development platform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sz="3000" dirty="0"/>
              <a:t> render HTML code</a:t>
            </a:r>
          </a:p>
          <a:p>
            <a:pPr lvl="1"/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5"/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sz="3000" dirty="0"/>
              <a:t> process HTTP GET / POST actions</a:t>
            </a:r>
            <a:endParaRPr lang="en-US" sz="18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r>
              <a:rPr lang="en-US" sz="3000" dirty="0"/>
              <a:t>Integration with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databases</a:t>
            </a:r>
            <a:r>
              <a:rPr lang="en-US" sz="3000" dirty="0"/>
              <a:t> and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JPA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2080650"/>
            <a:ext cx="2468586" cy="183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932268" y="2381385"/>
            <a:ext cx="7524344" cy="10671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Message from the model: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&lt;span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th:text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="${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}"</a:t>
            </a:r>
            <a:r>
              <a:rPr lang="en-US" sz="2800" dirty="0"/>
              <a:t> /&gt;.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932268" y="4019617"/>
            <a:ext cx="7524344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800" dirty="0"/>
              <a:t>public String files(</a:t>
            </a:r>
          </a:p>
          <a:p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  @</a:t>
            </a:r>
            <a:r>
              <a:rPr lang="en-GB" sz="2800" dirty="0" err="1">
                <a:solidFill>
                  <a:schemeClr val="tx2">
                    <a:lumMod val="75000"/>
                  </a:schemeClr>
                </a:solidFill>
              </a:rPr>
              <a:t>RequestParam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(value = "path",</a:t>
            </a:r>
          </a:p>
          <a:p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GB" sz="2800" dirty="0" err="1">
                <a:solidFill>
                  <a:schemeClr val="tx2">
                    <a:lumMod val="75000"/>
                  </a:schemeClr>
                </a:solidFill>
              </a:rPr>
              <a:t>defaultValue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 = "c:\\")</a:t>
            </a:r>
          </a:p>
          <a:p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GB" sz="2800" dirty="0"/>
              <a:t>String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GB" sz="2800" dirty="0"/>
              <a:t>, Model model) { … 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012" y="4630220"/>
            <a:ext cx="2468586" cy="1389580"/>
          </a:xfrm>
          <a:prstGeom prst="roundRect">
            <a:avLst>
              <a:gd name="adj" fmla="val 858"/>
            </a:avLst>
          </a:prstGeom>
          <a:ln>
            <a:solidFill>
              <a:srgbClr val="92D050">
                <a:alpha val="6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Spring MVC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#2225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Framework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12" y="1196480"/>
            <a:ext cx="10058400" cy="5280520"/>
          </a:xfrm>
          <a:prstGeom prst="roundRect">
            <a:avLst>
              <a:gd name="adj" fmla="val 683"/>
            </a:avLst>
          </a:prstGeom>
        </p:spPr>
      </p:pic>
    </p:spTree>
    <p:extLst>
      <p:ext uri="{BB962C8B-B14F-4D97-AF65-F5344CB8AC3E}">
        <p14:creationId xmlns:p14="http://schemas.microsoft.com/office/powerpoint/2010/main" val="2697733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Spring Framework</a:t>
            </a:r>
          </a:p>
          <a:p>
            <a:pPr lvl="1"/>
            <a:r>
              <a:rPr lang="en-US" dirty="0"/>
              <a:t>Open-source platform for modern Java-based enterprise apps</a:t>
            </a:r>
          </a:p>
          <a:p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Spring Core</a:t>
            </a:r>
          </a:p>
          <a:p>
            <a:pPr lvl="1"/>
            <a:r>
              <a:rPr lang="en-US" noProof="1"/>
              <a:t>IoC</a:t>
            </a:r>
            <a:r>
              <a:rPr lang="en-US" dirty="0"/>
              <a:t> container (inversion of control) – dependency injector</a:t>
            </a:r>
          </a:p>
          <a:p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Spring Data</a:t>
            </a:r>
          </a:p>
          <a:p>
            <a:pPr lvl="1"/>
            <a:r>
              <a:rPr lang="en-US" dirty="0"/>
              <a:t>Simplifies data access: JPA, relational / NoSQL databases, cloud</a:t>
            </a:r>
          </a:p>
          <a:p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Spring MVC</a:t>
            </a:r>
          </a:p>
          <a:p>
            <a:pPr lvl="1"/>
            <a:r>
              <a:rPr lang="en-US" dirty="0"/>
              <a:t>MVC-based framework for Web apps and REST services</a:t>
            </a:r>
          </a:p>
          <a:p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Spring Boot</a:t>
            </a:r>
          </a:p>
          <a:p>
            <a:pPr lvl="1"/>
            <a:r>
              <a:rPr lang="en-US" dirty="0"/>
              <a:t>Simplifies Spring development: quick start with less coding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Framework – Components</a:t>
            </a:r>
          </a:p>
        </p:txBody>
      </p:sp>
    </p:spTree>
    <p:extLst>
      <p:ext uri="{BB962C8B-B14F-4D97-AF65-F5344CB8AC3E}">
        <p14:creationId xmlns:p14="http://schemas.microsoft.com/office/powerpoint/2010/main" val="381196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MVC</a:t>
            </a:r>
            <a:r>
              <a:rPr lang="en-US" dirty="0"/>
              <a:t> == Model-View-Controller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dirty="0"/>
              <a:t> (presentation / UI)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Render UI (produce HTML)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dirty="0"/>
              <a:t> (logic)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Prepare UI (presentation logic)</a:t>
            </a:r>
          </a:p>
          <a:p>
            <a:pPr lvl="1"/>
            <a:r>
              <a:rPr lang="en-US" dirty="0"/>
              <a:t>Update database (business logic)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dirty="0"/>
              <a:t> (data)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Data access classes or ORM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Model-View Controller (MVC)?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92" y="2057400"/>
            <a:ext cx="4354520" cy="3471603"/>
          </a:xfrm>
          <a:prstGeom prst="roundRect">
            <a:avLst>
              <a:gd name="adj" fmla="val 3625"/>
            </a:avLst>
          </a:prstGeom>
        </p:spPr>
      </p:pic>
    </p:spTree>
    <p:extLst>
      <p:ext uri="{BB962C8B-B14F-4D97-AF65-F5344CB8AC3E}">
        <p14:creationId xmlns:p14="http://schemas.microsoft.com/office/powerpoint/2010/main" val="394947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Starting with Spring MVC (Maven Project)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6" y="1688516"/>
            <a:ext cx="10515596" cy="46635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&lt;parent&gt;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&lt;groupId&gt;org.springframework.boot&lt;/groupId&gt;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&lt;artifactId&gt;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spring-boot-starter-parent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&lt;version&gt;1.4.0.RELEASE&lt;/version&gt;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&lt;/parent&gt;</a:t>
            </a:r>
          </a:p>
          <a:p>
            <a:pPr marL="0" lvl="1" indent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&lt;dependencies&gt;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&lt;dependency&gt;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&lt;groupId&gt;org.springframework.boot&lt;/groupId&gt;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&lt;artifactId&gt;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spring-boot-starter-thymeleaf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&lt;/dependency&gt;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&lt;/dependencies&gt;</a:t>
            </a:r>
          </a:p>
          <a:p>
            <a:pPr marL="0" lvl="1" indent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&lt;properties&gt;&lt;java.version&gt;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1.8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&lt;/java.version&gt;&lt;/properties&gt;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36616" y="1143000"/>
            <a:ext cx="105155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299398" y="2948083"/>
            <a:ext cx="3267014" cy="990600"/>
          </a:xfrm>
          <a:prstGeom prst="wedgeRoundRectCallout">
            <a:avLst>
              <a:gd name="adj1" fmla="val -71959"/>
              <a:gd name="adj2" fmla="val -6115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Inherit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spring-boot-starter-parent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960812" y="3276600"/>
            <a:ext cx="4045931" cy="978484"/>
          </a:xfrm>
          <a:prstGeom prst="wedgeRoundRectCallout">
            <a:avLst>
              <a:gd name="adj1" fmla="val -60206"/>
              <a:gd name="adj2" fmla="val 532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Include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Spring MVC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Boot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Thymeleaf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libraries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015003" y="5198250"/>
            <a:ext cx="1905000" cy="575207"/>
          </a:xfrm>
          <a:prstGeom prst="wedgeRoundRectCallout">
            <a:avLst>
              <a:gd name="adj1" fmla="val -68136"/>
              <a:gd name="adj2" fmla="val 6634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 Java 8</a:t>
            </a:r>
          </a:p>
        </p:txBody>
      </p:sp>
    </p:spTree>
    <p:extLst>
      <p:ext uri="{BB962C8B-B14F-4D97-AF65-F5344CB8AC3E}">
        <p14:creationId xmlns:p14="http://schemas.microsoft.com/office/powerpoint/2010/main" val="105303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 Application Class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19948" y="1227835"/>
            <a:ext cx="10708464" cy="5134053"/>
            <a:chOff x="684212" y="1285409"/>
            <a:chExt cx="5791200" cy="5134053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934406"/>
              <a:ext cx="5791200" cy="448505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2800" dirty="0"/>
                <a:t>package app;</a:t>
              </a:r>
            </a:p>
            <a:p>
              <a:pPr>
                <a:spcBef>
                  <a:spcPts val="1800"/>
                </a:spcBef>
              </a:pPr>
              <a:r>
                <a:rPr lang="en-US" sz="2800" dirty="0"/>
                <a:t>import org.springframework.boot.*;</a:t>
              </a:r>
            </a:p>
            <a:p>
              <a:r>
                <a:rPr lang="en-US" sz="2800" dirty="0"/>
                <a:t>import org.springframework.boot.autoconfigure.*;</a:t>
              </a:r>
            </a:p>
            <a:p>
              <a:pPr>
                <a:spcBef>
                  <a:spcPts val="1800"/>
                </a:spcBef>
              </a:pP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@SpringBootApplication</a:t>
              </a:r>
            </a:p>
            <a:p>
              <a:r>
                <a:rPr lang="en-US" sz="2800" dirty="0"/>
                <a:t>public class MvcAppExample {</a:t>
              </a:r>
            </a:p>
            <a:p>
              <a:r>
                <a:rPr lang="en-US" sz="2800" dirty="0"/>
                <a:t>  public static void main(String[] args) {</a:t>
              </a:r>
            </a:p>
            <a:p>
              <a:r>
                <a:rPr lang="en-US" sz="2800" dirty="0"/>
                <a:t>    </a:t>
              </a: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SpringApplication.run</a:t>
              </a:r>
              <a:r>
                <a:rPr lang="en-US" sz="2800" dirty="0"/>
                <a:t>(MvcAppExample.class, args);</a:t>
              </a:r>
            </a:p>
            <a:p>
              <a:r>
                <a:rPr lang="en-US" sz="2800" dirty="0"/>
                <a:t>  }</a:t>
              </a:r>
            </a:p>
            <a:p>
              <a:r>
                <a:rPr lang="en-US" sz="2800" dirty="0"/>
                <a:t>}</a:t>
              </a: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285409"/>
              <a:ext cx="5791200" cy="64899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sz="2800" dirty="0"/>
                <a:t>src/main/java/app/</a:t>
              </a: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MvcAppExample.java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3923524" y="2001045"/>
            <a:ext cx="4419600" cy="563696"/>
          </a:xfrm>
          <a:prstGeom prst="wedgeRoundRectCallout">
            <a:avLst>
              <a:gd name="adj1" fmla="val -63100"/>
              <a:gd name="adj2" fmla="val -1480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Using a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package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obligatory!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627812" y="3754788"/>
            <a:ext cx="4572000" cy="608068"/>
          </a:xfrm>
          <a:prstGeom prst="wedgeRoundRectCallout">
            <a:avLst>
              <a:gd name="adj1" fmla="val -75480"/>
              <a:gd name="adj2" fmla="val -1946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Configure the Spring Boot app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2522740" y="5543144"/>
            <a:ext cx="4876800" cy="608068"/>
          </a:xfrm>
          <a:prstGeom prst="wedgeRoundRectCallout">
            <a:avLst>
              <a:gd name="adj1" fmla="val -59033"/>
              <a:gd name="adj2" fmla="val -5625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Run the Spring Framework app</a:t>
            </a:r>
          </a:p>
        </p:txBody>
      </p:sp>
    </p:spTree>
    <p:extLst>
      <p:ext uri="{BB962C8B-B14F-4D97-AF65-F5344CB8AC3E}">
        <p14:creationId xmlns:p14="http://schemas.microsoft.com/office/powerpoint/2010/main" val="237751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MVC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dirty="0"/>
              <a:t>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, mapped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dirty="0"/>
              <a:t>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81949" y="2416241"/>
            <a:ext cx="10984462" cy="40541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@RestController</a:t>
            </a:r>
          </a:p>
          <a:p>
            <a:r>
              <a:rPr lang="en-US" sz="2600" dirty="0"/>
              <a:t>public class HomeController {</a:t>
            </a:r>
          </a:p>
          <a:p>
            <a:pPr>
              <a:spcBef>
                <a:spcPts val="1200"/>
              </a:spcBef>
            </a:pPr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@RequestMapping("/")</a:t>
            </a:r>
          </a:p>
          <a:p>
            <a:r>
              <a:rPr lang="en-US" sz="2600" dirty="0"/>
              <a:t>    public String home() { </a:t>
            </a:r>
          </a:p>
          <a:p>
            <a:r>
              <a:rPr lang="en-US" sz="2600" dirty="0"/>
              <a:t>       return "Hello Spring Boot"; </a:t>
            </a:r>
          </a:p>
          <a:p>
            <a:r>
              <a:rPr lang="en-US" sz="2600" dirty="0"/>
              <a:t>    }</a:t>
            </a:r>
          </a:p>
          <a:p>
            <a:pPr>
              <a:spcBef>
                <a:spcPts val="1200"/>
              </a:spcBef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  @RequestMapping("/date")</a:t>
            </a:r>
          </a:p>
          <a:p>
            <a:r>
              <a:rPr lang="en-US" sz="2600" dirty="0"/>
              <a:t>    public String date() { return new Date().toString(); }</a:t>
            </a:r>
          </a:p>
          <a:p>
            <a:r>
              <a:rPr lang="en-US" sz="2600" dirty="0"/>
              <a:t>}</a:t>
            </a:r>
            <a:endParaRPr lang="en-US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81949" y="1798022"/>
            <a:ext cx="1098446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600" dirty="0"/>
              <a:t>src/main/java/app/controllers/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HomeController.java</a:t>
            </a:r>
            <a:endParaRPr lang="en-US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008812" y="3698666"/>
            <a:ext cx="3376577" cy="936573"/>
          </a:xfrm>
          <a:prstGeom prst="wedgeRoundRectCallout">
            <a:avLst>
              <a:gd name="adj1" fmla="val -98504"/>
              <a:gd name="adj2" fmla="val -5259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Action mapped to 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hlinkClick r:id="rId2"/>
              </a:rPr>
              <a:t>http://localhost:8080/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314907" y="4827081"/>
            <a:ext cx="5496925" cy="609600"/>
          </a:xfrm>
          <a:prstGeom prst="wedgeRoundRectCallout">
            <a:avLst>
              <a:gd name="adj1" fmla="val -57400"/>
              <a:gd name="adj2" fmla="val 3787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Mapped to 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hlinkClick r:id="rId3"/>
              </a:rPr>
              <a:t>http://localhost:8080/date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236287" y="2538888"/>
            <a:ext cx="3724869" cy="966312"/>
          </a:xfrm>
          <a:prstGeom prst="wedgeRoundRectCallout">
            <a:avLst>
              <a:gd name="adj1" fmla="val -112865"/>
              <a:gd name="adj2" fmla="val -3238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REST controllers have</a:t>
            </a:r>
            <a:b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 view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just return data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4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1763</Words>
  <Application>Microsoft Office PowerPoint</Application>
  <PresentationFormat>Custom</PresentationFormat>
  <Paragraphs>374</Paragraphs>
  <Slides>31</Slides>
  <Notes>6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Spring MVC</vt:lpstr>
      <vt:lpstr>Table of Contents</vt:lpstr>
      <vt:lpstr>Have a Question?</vt:lpstr>
      <vt:lpstr>Spring Framework</vt:lpstr>
      <vt:lpstr>Spring Framework – Components</vt:lpstr>
      <vt:lpstr>What is Model-View Controller (MVC)?</vt:lpstr>
      <vt:lpstr>Starting with Spring MVC (Maven Project)</vt:lpstr>
      <vt:lpstr>Spring Boot Application Class</vt:lpstr>
      <vt:lpstr>Controllers</vt:lpstr>
      <vt:lpstr>Web Controller Example</vt:lpstr>
      <vt:lpstr>Views</vt:lpstr>
      <vt:lpstr>Project Auto-Reload on Change</vt:lpstr>
      <vt:lpstr>Example: Print the Numbers 1…50</vt:lpstr>
      <vt:lpstr>Example: Greeting Controller</vt:lpstr>
      <vt:lpstr>Example: Greeting View</vt:lpstr>
      <vt:lpstr>Creating Simple Spring MVC App</vt:lpstr>
      <vt:lpstr>Defining a Layout with Thymeleaf</vt:lpstr>
      <vt:lpstr>Including Fragments from the Layout</vt:lpstr>
      <vt:lpstr>Example: List Files</vt:lpstr>
      <vt:lpstr>Example: List Files in Specified Folder</vt:lpstr>
      <vt:lpstr>Solution: List Files in Specified Folder</vt:lpstr>
      <vt:lpstr>Data-Driven MVC Apps</vt:lpstr>
      <vt:lpstr>Configure Spring Data JPA with Maven</vt:lpstr>
      <vt:lpstr>Defining Entity Classes</vt:lpstr>
      <vt:lpstr>Defining Repository Classes</vt:lpstr>
      <vt:lpstr>Database Settings</vt:lpstr>
      <vt:lpstr>CRUD with Spring MVC + Spring Data</vt:lpstr>
      <vt:lpstr>Summary</vt:lpstr>
      <vt:lpstr>Spring MVC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MVC</dc:title>
  <dc:subject>PHP and MySQL Course</dc:subject>
  <dc:creator/>
  <cp:keywords>ASP.NET MVC, ASP.NET, MVC, web, web development, C#, programming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2016-08-02T17:57:38Z</dcterms:modified>
  <cp:category>Web, ASP.NET, ASP.NET MVC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